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3"/>
  </p:notesMasterIdLst>
  <p:handoutMasterIdLst>
    <p:handoutMasterId r:id="rId14"/>
  </p:handoutMasterIdLst>
  <p:sldIdLst>
    <p:sldId id="505" r:id="rId2"/>
    <p:sldId id="577" r:id="rId3"/>
    <p:sldId id="579" r:id="rId4"/>
    <p:sldId id="565" r:id="rId5"/>
    <p:sldId id="578" r:id="rId6"/>
    <p:sldId id="591" r:id="rId7"/>
    <p:sldId id="592" r:id="rId8"/>
    <p:sldId id="593" r:id="rId9"/>
    <p:sldId id="594" r:id="rId10"/>
    <p:sldId id="580" r:id="rId11"/>
    <p:sldId id="589" r:id="rId12"/>
  </p:sldIdLst>
  <p:sldSz cx="9144000" cy="6858000" type="screen4x3"/>
  <p:notesSz cx="9144000" cy="6858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RNAUDET VALERIE" initials="DV" lastIdx="0" clrIdx="0">
    <p:extLst>
      <p:ext uri="{19B8F6BF-5375-455C-9EA6-DF929625EA0E}">
        <p15:presenceInfo xmlns:p15="http://schemas.microsoft.com/office/powerpoint/2012/main" userId="6324db714b761572" providerId="Windows Live"/>
      </p:ext>
    </p:extLst>
  </p:cmAuthor>
  <p:cmAuthor id="2" name="V G" initials="VG" lastIdx="1" clrIdx="1">
    <p:extLst>
      <p:ext uri="{19B8F6BF-5375-455C-9EA6-DF929625EA0E}">
        <p15:presenceInfo xmlns:p15="http://schemas.microsoft.com/office/powerpoint/2012/main" userId="85b3b3144b46aa8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C0000"/>
    <a:srgbClr val="CC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Style à thème 2 - Accentuation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Style léger 1 - Accentuation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27" autoAdjust="0"/>
    <p:restoredTop sz="83175" autoAdjust="0"/>
  </p:normalViewPr>
  <p:slideViewPr>
    <p:cSldViewPr>
      <p:cViewPr varScale="1">
        <p:scale>
          <a:sx n="93" d="100"/>
          <a:sy n="93" d="100"/>
        </p:scale>
        <p:origin x="120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50" d="100"/>
          <a:sy n="150" d="100"/>
        </p:scale>
        <p:origin x="-96" y="-132"/>
      </p:cViewPr>
      <p:guideLst>
        <p:guide orient="horz" pos="2160"/>
        <p:guide pos="288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" y="-49456"/>
            <a:ext cx="9143999" cy="327199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2584" tIns="46292" rIns="92584" bIns="46292" anchor="ctr">
            <a:spAutoFit/>
          </a:bodyPr>
          <a:lstStyle/>
          <a:p>
            <a:pPr defTabSz="925839" eaLnBrk="0" hangingPunct="0">
              <a:tabLst>
                <a:tab pos="2734122" algn="ctr"/>
                <a:tab pos="3034697" algn="r"/>
                <a:tab pos="5468241" algn="r"/>
              </a:tabLst>
              <a:defRPr/>
            </a:pPr>
            <a:r>
              <a:rPr lang="en-US" sz="1500" i="1" dirty="0">
                <a:solidFill>
                  <a:schemeClr val="bg1"/>
                </a:solidFill>
                <a:latin typeface="Arial" pitchFamily="34" charset="0"/>
                <a:ea typeface="Calibri" pitchFamily="34" charset="0"/>
              </a:rPr>
              <a:t>Session</a:t>
            </a:r>
            <a:r>
              <a:rPr lang="en-US" sz="1500" b="1" i="1" dirty="0">
                <a:solidFill>
                  <a:schemeClr val="bg1"/>
                </a:solidFill>
                <a:latin typeface="Arial" pitchFamily="34" charset="0"/>
                <a:ea typeface="Calibri" pitchFamily="34" charset="0"/>
              </a:rPr>
              <a:t>   1.3  </a:t>
            </a:r>
            <a:r>
              <a:rPr lang="en-US" sz="1500" b="1" i="1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</a:rPr>
              <a:t>Emergency shelter solutions</a:t>
            </a:r>
            <a:endParaRPr lang="en-US" dirty="0">
              <a:latin typeface="Arial" pitchFamily="34" charset="0"/>
            </a:endParaRPr>
          </a:p>
        </p:txBody>
      </p:sp>
      <p:sp>
        <p:nvSpPr>
          <p:cNvPr id="9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7978188" y="6552823"/>
            <a:ext cx="1165815" cy="30517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vert="horz" lIns="90917" tIns="45458" rIns="90917" bIns="45458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s-ES"/>
              <a:t>Page </a:t>
            </a:r>
            <a:fld id="{D640ADC0-7B0F-438F-9978-EA8B9CAE98FE}" type="slidenum">
              <a:rPr lang="es-ES" b="1"/>
              <a:pPr>
                <a:defRPr/>
              </a:pPr>
              <a:t>‹#›</a:t>
            </a:fld>
            <a:endParaRPr lang="es-ES" b="1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" y="6532505"/>
            <a:ext cx="8220190" cy="325491"/>
          </a:xfrm>
          <a:prstGeom prst="rect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0909" tIns="45454" rIns="90909" bIns="45454" anchor="ctr">
            <a:spAutoFit/>
          </a:bodyPr>
          <a:lstStyle/>
          <a:p>
            <a:pPr algn="r" defTabSz="907600" eaLnBrk="0" hangingPunct="0">
              <a:tabLst>
                <a:tab pos="2683131" algn="ctr"/>
                <a:tab pos="3698627" algn="l"/>
                <a:tab pos="5367848" algn="r"/>
              </a:tabLst>
              <a:defRPr/>
            </a:pPr>
            <a:r>
              <a:rPr lang="en-US" sz="15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Shelter &amp; Settlements in Emergencies, Natural Disasters - IFRC STT   </a:t>
            </a:r>
          </a:p>
        </p:txBody>
      </p:sp>
      <p:grpSp>
        <p:nvGrpSpPr>
          <p:cNvPr id="12" name="Group 19"/>
          <p:cNvGrpSpPr>
            <a:grpSpLocks/>
          </p:cNvGrpSpPr>
          <p:nvPr/>
        </p:nvGrpSpPr>
        <p:grpSpPr bwMode="auto">
          <a:xfrm>
            <a:off x="127843" y="6641301"/>
            <a:ext cx="1481788" cy="153888"/>
            <a:chOff x="127400" y="10316214"/>
            <a:chExt cx="2055613" cy="272852"/>
          </a:xfrm>
        </p:grpSpPr>
        <p:pic>
          <p:nvPicPr>
            <p:cNvPr id="13" name="Picture 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7400" y="10344835"/>
              <a:ext cx="271609" cy="18009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14" name="Rectangle 8"/>
            <p:cNvSpPr>
              <a:spLocks/>
            </p:cNvSpPr>
            <p:nvPr/>
          </p:nvSpPr>
          <p:spPr bwMode="auto">
            <a:xfrm>
              <a:off x="436911" y="10316214"/>
              <a:ext cx="1746102" cy="272852"/>
            </a:xfrm>
            <a:prstGeom prst="rect">
              <a:avLst/>
            </a:prstGeom>
            <a:noFill/>
            <a:ln w="12700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40639" bIns="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37582">
                <a:defRPr/>
              </a:pPr>
              <a:r>
                <a:rPr lang="en-US" sz="500" dirty="0">
                  <a:solidFill>
                    <a:srgbClr val="FFFFFF"/>
                  </a:solidFill>
                  <a:latin typeface="Helvetica" charset="0"/>
                  <a:cs typeface="Helvetica" charset="0"/>
                  <a:sym typeface="Helvetica" charset="0"/>
                </a:rPr>
                <a:t>International Federation</a:t>
              </a:r>
            </a:p>
            <a:p>
              <a:pPr marL="37582">
                <a:defRPr/>
              </a:pPr>
              <a:r>
                <a:rPr lang="en-US" sz="500" dirty="0">
                  <a:solidFill>
                    <a:srgbClr val="FFFFFF"/>
                  </a:solidFill>
                  <a:latin typeface="Helvetica" charset="0"/>
                  <a:cs typeface="Helvetica" charset="0"/>
                  <a:sym typeface="Helvetica" charset="0"/>
                </a:rPr>
                <a:t>of Red Cross and Red Crescent Societies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22531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5"/>
            <a:ext cx="3962546" cy="342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2" tIns="46296" rIns="92592" bIns="4629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79272" y="5"/>
            <a:ext cx="3962546" cy="342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2" tIns="46296" rIns="92592" bIns="4629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91A81BB-F752-48B4-8B6D-C7849DCCDE83}" type="datetimeFigureOut">
              <a:rPr lang="es-ES"/>
              <a:pPr>
                <a:defRPr/>
              </a:pPr>
              <a:t>06/11/2017</a:t>
            </a:fld>
            <a:endParaRPr lang="es-E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3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3097" y="3258084"/>
            <a:ext cx="7317822" cy="308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2" tIns="46296" rIns="92592" bIns="462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6513935"/>
            <a:ext cx="3962546" cy="342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2" tIns="46296" rIns="92592" bIns="4629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79272" y="6513935"/>
            <a:ext cx="3962546" cy="342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2" tIns="46296" rIns="92592" bIns="4629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60A4DA9-D9E3-4062-883A-C04697E9AA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91947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Welcome.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0A4DA9-D9E3-4062-883A-C04697E9AA5F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9841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dirty="0" smtClean="0"/>
              <a:t>Show the first part of the video, on age and disability inclusion – stop at 6:15.</a:t>
            </a:r>
          </a:p>
          <a:p>
            <a:r>
              <a:rPr lang="sv-SE" dirty="0" smtClean="0"/>
              <a:t>Follow</a:t>
            </a:r>
            <a:r>
              <a:rPr lang="sv-SE" baseline="0" dirty="0" smtClean="0"/>
              <a:t> up with a discussion around the two questions above.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0A4DA9-D9E3-4062-883A-C04697E9AA5F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0239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Two groups to present, one for emergency and the other for durable shelter. Ask other groups to complement the answers.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0A4DA9-D9E3-4062-883A-C04697E9AA5F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04354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Invite</a:t>
            </a:r>
            <a:r>
              <a:rPr lang="nb-NO" baseline="0" dirty="0" smtClean="0"/>
              <a:t> questions from participants. </a:t>
            </a:r>
            <a:r>
              <a:rPr lang="nb-NO" baseline="0" smtClean="0"/>
              <a:t>Pick up key issues or discussions from the exercise.</a:t>
            </a:r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0A4DA9-D9E3-4062-883A-C04697E9AA5F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0577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withou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52400" y="152400"/>
            <a:ext cx="8839200" cy="5753100"/>
          </a:xfrm>
          <a:prstGeom prst="rect">
            <a:avLst/>
          </a:prstGeom>
          <a:solidFill>
            <a:srgbClr val="66584E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1"/>
          <p:cNvGrpSpPr>
            <a:grpSpLocks/>
          </p:cNvGrpSpPr>
          <p:nvPr userDrawn="1"/>
        </p:nvGrpSpPr>
        <p:grpSpPr bwMode="auto">
          <a:xfrm>
            <a:off x="339725" y="339725"/>
            <a:ext cx="1260475" cy="1260475"/>
            <a:chOff x="228600" y="228600"/>
            <a:chExt cx="1260000" cy="1260000"/>
          </a:xfrm>
        </p:grpSpPr>
        <p:sp>
          <p:nvSpPr>
            <p:cNvPr id="6" name="Oval 5"/>
            <p:cNvSpPr/>
            <p:nvPr userDrawn="1"/>
          </p:nvSpPr>
          <p:spPr>
            <a:xfrm>
              <a:off x="228600" y="228600"/>
              <a:ext cx="1260000" cy="1260000"/>
            </a:xfrm>
            <a:prstGeom prst="ellipse">
              <a:avLst/>
            </a:prstGeom>
            <a:solidFill>
              <a:srgbClr val="CF1C21"/>
            </a:solidFill>
            <a:ln w="31750">
              <a:solidFill>
                <a:schemeClr val="bg1"/>
              </a:solidFill>
              <a:round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TextBox 6"/>
            <p:cNvSpPr txBox="1"/>
            <p:nvPr userDrawn="1"/>
          </p:nvSpPr>
          <p:spPr>
            <a:xfrm>
              <a:off x="282555" y="653419"/>
              <a:ext cx="1144157" cy="30766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baseline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]</a:t>
              </a:r>
              <a:r>
                <a:rPr lang="ar-LB" sz="1000" b="1" baseline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التاريخ،</a:t>
              </a:r>
              <a:endParaRPr lang="en-US" sz="1000" b="1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LB" sz="1000" b="1" baseline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المكان</a:t>
              </a:r>
              <a:r>
                <a:rPr lang="en-US" sz="1000" b="1" baseline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[</a:t>
              </a:r>
              <a:endParaRPr lang="en-US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2819400"/>
            <a:ext cx="7239000" cy="647591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239000" cy="1752600"/>
          </a:xfrm>
        </p:spPr>
        <p:txBody>
          <a:bodyPr>
            <a:normAutofit/>
          </a:bodyPr>
          <a:lstStyle>
            <a:lvl1pPr marL="0" indent="0" algn="r">
              <a:buNone/>
              <a:defRPr sz="2400" b="1">
                <a:solidFill>
                  <a:srgbClr val="54181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Cover withou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52400" y="152400"/>
            <a:ext cx="8839200" cy="57531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1"/>
          <p:cNvGrpSpPr>
            <a:grpSpLocks/>
          </p:cNvGrpSpPr>
          <p:nvPr userDrawn="1"/>
        </p:nvGrpSpPr>
        <p:grpSpPr bwMode="auto">
          <a:xfrm>
            <a:off x="339725" y="339725"/>
            <a:ext cx="1260475" cy="1260475"/>
            <a:chOff x="228600" y="228600"/>
            <a:chExt cx="1260000" cy="1260000"/>
          </a:xfrm>
        </p:grpSpPr>
        <p:sp>
          <p:nvSpPr>
            <p:cNvPr id="6" name="Oval 5"/>
            <p:cNvSpPr/>
            <p:nvPr userDrawn="1"/>
          </p:nvSpPr>
          <p:spPr>
            <a:xfrm>
              <a:off x="228600" y="228600"/>
              <a:ext cx="1260000" cy="1260000"/>
            </a:xfrm>
            <a:prstGeom prst="ellipse">
              <a:avLst/>
            </a:prstGeom>
            <a:solidFill>
              <a:srgbClr val="CF1C21"/>
            </a:solidFill>
            <a:ln w="31750">
              <a:solidFill>
                <a:schemeClr val="bg1"/>
              </a:solidFill>
              <a:round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TextBox 6"/>
            <p:cNvSpPr txBox="1"/>
            <p:nvPr userDrawn="1"/>
          </p:nvSpPr>
          <p:spPr>
            <a:xfrm>
              <a:off x="282555" y="625325"/>
              <a:ext cx="1144157" cy="46178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Presentation title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at-a-glance info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(</a:t>
              </a:r>
              <a:r>
                <a:rPr lang="en-US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in slide master)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2819400"/>
            <a:ext cx="7239000" cy="647591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239000" cy="1752600"/>
          </a:xfrm>
        </p:spPr>
        <p:txBody>
          <a:bodyPr>
            <a:normAutofit/>
          </a:bodyPr>
          <a:lstStyle>
            <a:lvl1pPr marL="0" indent="0" algn="r">
              <a:buNone/>
              <a:defRPr sz="2400" b="1">
                <a:solidFill>
                  <a:srgbClr val="54181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634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hart Placeholder 3"/>
          <p:cNvSpPr>
            <a:spLocks noGrp="1"/>
          </p:cNvSpPr>
          <p:nvPr>
            <p:ph type="chart" sz="quarter" idx="10"/>
          </p:nvPr>
        </p:nvSpPr>
        <p:spPr>
          <a:xfrm>
            <a:off x="457200" y="1676400"/>
            <a:ext cx="3352800" cy="4191000"/>
          </a:xfr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3959770" y="1676400"/>
            <a:ext cx="4724400" cy="41910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828800" y="2895600"/>
            <a:ext cx="6858000" cy="2971800"/>
          </a:xfr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828800" y="1631732"/>
            <a:ext cx="6858000" cy="11430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38600" cy="41910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38600" cy="41910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399"/>
            <a:ext cx="4040188" cy="574675"/>
          </a:xfrm>
        </p:spPr>
        <p:txBody>
          <a:bodyPr anchor="ctr"/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51075"/>
            <a:ext cx="4040188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76399"/>
            <a:ext cx="4041775" cy="574675"/>
          </a:xfrm>
        </p:spPr>
        <p:txBody>
          <a:bodyPr anchor="ctr"/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51075"/>
            <a:ext cx="4041775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contac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 userDrawn="1"/>
        </p:nvGrpSpPr>
        <p:grpSpPr bwMode="auto">
          <a:xfrm>
            <a:off x="152400" y="152400"/>
            <a:ext cx="8839200" cy="6553200"/>
            <a:chOff x="152400" y="76200"/>
            <a:chExt cx="8839200" cy="6553200"/>
          </a:xfrm>
        </p:grpSpPr>
        <p:sp>
          <p:nvSpPr>
            <p:cNvPr id="3" name="Rectangle 2"/>
            <p:cNvSpPr/>
            <p:nvPr userDrawn="1"/>
          </p:nvSpPr>
          <p:spPr>
            <a:xfrm>
              <a:off x="152400" y="76200"/>
              <a:ext cx="8839200" cy="6553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3"/>
            <p:cNvSpPr/>
            <p:nvPr userDrawn="1"/>
          </p:nvSpPr>
          <p:spPr>
            <a:xfrm>
              <a:off x="152400" y="76200"/>
              <a:ext cx="8839200" cy="5029200"/>
            </a:xfrm>
            <a:prstGeom prst="rect">
              <a:avLst/>
            </a:prstGeom>
            <a:solidFill>
              <a:srgbClr val="CF1C2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TextBox 4"/>
            <p:cNvSpPr txBox="1"/>
            <p:nvPr userDrawn="1"/>
          </p:nvSpPr>
          <p:spPr>
            <a:xfrm>
              <a:off x="533400" y="498474"/>
              <a:ext cx="4724400" cy="44114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9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FOR FURTHER INFORMATION ON </a:t>
              </a:r>
              <a:r>
                <a:rPr lang="en-US" sz="1900" b="1" baseline="30000" dirty="0" smtClean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SHELTER &amp; SETTLEMENT, </a:t>
              </a:r>
              <a:r>
                <a:rPr lang="en-US" sz="19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PLEASE CONTACT: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0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IFRC </a:t>
              </a: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SHELTER &amp; SETTLEMENT </a:t>
              </a:r>
              <a:r>
                <a:rPr lang="en-US" sz="2000" b="0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DEPARTMENT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MIGUEL URQUIA, </a:t>
              </a: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ShelterCoordination &amp; training</a:t>
              </a:r>
              <a:r>
                <a:rPr lang="en-US" sz="2000" b="1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/>
              </a:r>
              <a:br>
                <a:rPr lang="en-US" sz="2000" b="1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2000" b="0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TEL. : </a:t>
              </a:r>
              <a:r>
                <a:rPr lang="en-US" sz="2000" b="1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+41 022 </a:t>
              </a: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730 4562</a:t>
              </a:r>
              <a:endParaRPr lang="en-US" sz="20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0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EMAIL</a:t>
              </a: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:</a:t>
              </a: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miguel.urquia@ifrc.org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b="1" kern="1200" baseline="3000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MARTA PEÑA, </a:t>
              </a: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Operations support &amp;training/Europe Zone</a:t>
              </a: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/>
              </a:r>
              <a:b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TEL. : </a:t>
              </a: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+41 022 730 4328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EMAIL:</a:t>
              </a: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marta.pena@ifrc.org</a:t>
              </a:r>
              <a:endParaRPr lang="en-US" sz="20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baseline="300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baseline="30000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THIS PRESENTATION IS PUBLISHED BY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INTERNATIONAL FEDERATION OF </a:t>
              </a:r>
              <a:b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RED CROSS AND RED CRESCENT SOCIETIES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P.O. BOX 372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CH-1211 GENEVA 19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SWITZERLAND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baseline="30000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TEL.: +41 22 730 42 22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FAX.: +41 22 733 03 95</a:t>
              </a:r>
              <a:endParaRPr lang="en-US" sz="1800" b="0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6" name="Picture 15" descr="SLCM-icons logo-EN.jpg"/>
            <p:cNvPicPr>
              <a:picLocks noChangeAspect="1"/>
            </p:cNvPicPr>
            <p:nvPr userDrawn="1"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57200" y="5486400"/>
              <a:ext cx="1905000" cy="983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6" descr="IFRC_logo_EN.jpg"/>
            <p:cNvPicPr>
              <a:picLocks noChangeAspect="1"/>
            </p:cNvPicPr>
            <p:nvPr userDrawn="1"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715000" y="6096000"/>
              <a:ext cx="3157728" cy="295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 userDrawn="1"/>
        </p:nvGrpSpPr>
        <p:grpSpPr bwMode="auto">
          <a:xfrm>
            <a:off x="152400" y="5943600"/>
            <a:ext cx="8839200" cy="787400"/>
            <a:chOff x="152400" y="5918015"/>
            <a:chExt cx="8839200" cy="787585"/>
          </a:xfrm>
        </p:grpSpPr>
        <p:sp>
          <p:nvSpPr>
            <p:cNvPr id="9" name="Rectangle 8"/>
            <p:cNvSpPr/>
            <p:nvPr userDrawn="1"/>
          </p:nvSpPr>
          <p:spPr bwMode="auto">
            <a:xfrm>
              <a:off x="152400" y="5918015"/>
              <a:ext cx="8839200" cy="787585"/>
            </a:xfrm>
            <a:prstGeom prst="rect">
              <a:avLst/>
            </a:prstGeom>
            <a:solidFill>
              <a:srgbClr val="DB0000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342900" indent="-342900" fontAlgn="auto">
                <a:spcBef>
                  <a:spcPct val="20000"/>
                </a:spcBef>
                <a:spcAft>
                  <a:spcPts val="0"/>
                </a:spcAft>
                <a:buFontTx/>
                <a:buChar char="•"/>
                <a:defRPr/>
              </a:pPr>
              <a:endParaRPr lang="en-US" sz="3200"/>
            </a:p>
          </p:txBody>
        </p:sp>
        <p:sp>
          <p:nvSpPr>
            <p:cNvPr id="10" name="TextBox 9"/>
            <p:cNvSpPr txBox="1"/>
            <p:nvPr userDrawn="1"/>
          </p:nvSpPr>
          <p:spPr bwMode="auto">
            <a:xfrm>
              <a:off x="5652120" y="6118718"/>
              <a:ext cx="3124200" cy="36997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dirty="0">
                  <a:solidFill>
                    <a:srgbClr val="551C15"/>
                  </a:solidFill>
                  <a:latin typeface="Arial Rounded MT Bold" pitchFamily="-110" charset="0"/>
                  <a:ea typeface="Arial Rounded MT Bold" pitchFamily="-110" charset="0"/>
                  <a:cs typeface="Arial Rounded MT Bold" pitchFamily="-110" charset="0"/>
                </a:rPr>
                <a:t>www.ifrc.org</a:t>
              </a:r>
            </a:p>
            <a:p>
              <a:pPr algn="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LB" sz="1200" b="1" dirty="0" smtClean="0">
                  <a:solidFill>
                    <a:schemeClr val="bg1"/>
                  </a:solidFill>
                  <a:latin typeface="Arial Rounded MT Bold" pitchFamily="-110" charset="0"/>
                  <a:ea typeface="Arial Rounded MT Bold" pitchFamily="-110" charset="0"/>
                  <a:cs typeface="Arial Rounded MT Bold" pitchFamily="-110" charset="0"/>
                </a:rPr>
                <a:t>إنقاذ الأرواح وتغيير العقول.</a:t>
              </a:r>
              <a:endParaRPr lang="en-US" sz="1200" dirty="0">
                <a:solidFill>
                  <a:schemeClr val="bg1"/>
                </a:solidFill>
                <a:latin typeface="Arial Rounded MT Bold" pitchFamily="-110" charset="0"/>
                <a:ea typeface="Arial Rounded MT Bold" pitchFamily="-110" charset="0"/>
                <a:cs typeface="Arial Rounded MT Bold" pitchFamily="-110" charset="0"/>
              </a:endParaRPr>
            </a:p>
          </p:txBody>
        </p:sp>
        <p:pic>
          <p:nvPicPr>
            <p:cNvPr id="1034" name="Picture 14" descr="IFRC_logo_EN.gif"/>
            <p:cNvPicPr>
              <a:picLocks noChangeAspect="1"/>
            </p:cNvPicPr>
            <p:nvPr userDrawn="1"/>
          </p:nvPicPr>
          <p:blipFill>
            <a:blip r:embed="rId13" cstate="email"/>
            <a:srcRect/>
            <a:stretch>
              <a:fillRect/>
            </a:stretch>
          </p:blipFill>
          <p:spPr bwMode="auto">
            <a:xfrm>
              <a:off x="348192" y="6184564"/>
              <a:ext cx="3225331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828800" y="350838"/>
            <a:ext cx="6858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br>
              <a:rPr lang="en-US" dirty="0" smtClean="0"/>
            </a:br>
            <a:r>
              <a:rPr lang="en-US" dirty="0" smtClean="0"/>
              <a:t>(possible two lines)</a:t>
            </a:r>
            <a:endParaRPr lang="en-GB" dirty="0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828800" y="1676400"/>
            <a:ext cx="6858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sp>
        <p:nvSpPr>
          <p:cNvPr id="11" name="Oval 10"/>
          <p:cNvSpPr/>
          <p:nvPr userDrawn="1"/>
        </p:nvSpPr>
        <p:spPr bwMode="auto">
          <a:xfrm>
            <a:off x="339725" y="339725"/>
            <a:ext cx="1260475" cy="1260475"/>
          </a:xfrm>
          <a:prstGeom prst="ellipse">
            <a:avLst/>
          </a:prstGeom>
          <a:solidFill>
            <a:srgbClr val="CF1C21"/>
          </a:solidFill>
          <a:ln w="31750">
            <a:solidFill>
              <a:schemeClr val="bg1"/>
            </a:solidFill>
            <a:rou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TextBox 11"/>
          <p:cNvSpPr txBox="1"/>
          <p:nvPr userDrawn="1"/>
        </p:nvSpPr>
        <p:spPr bwMode="auto">
          <a:xfrm>
            <a:off x="362129" y="577547"/>
            <a:ext cx="1215666" cy="7848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LB" sz="1100" b="1" i="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تدريب</a:t>
            </a:r>
            <a:endParaRPr lang="en-US" sz="1100" b="1" i="0" baseline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LB" sz="1000" b="0" i="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الجميع تحت سقف واحد: أماكن اللجوء والاستيطان الدامجة للإعاقة في حالات الطوارئ</a:t>
            </a:r>
            <a:endParaRPr lang="en-US" sz="1000" b="0" i="1" baseline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3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 i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CF1C21"/>
        </a:buClr>
        <a:buSzPct val="80000"/>
        <a:buFont typeface="Wingdings" pitchFamily="2" charset="2"/>
        <a:buChar char="§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450850" indent="-177800" algn="l" rtl="0" eaLnBrk="0" fontAlgn="base" hangingPunct="0">
        <a:spcBef>
          <a:spcPct val="20000"/>
        </a:spcBef>
        <a:spcAft>
          <a:spcPct val="0"/>
        </a:spcAft>
        <a:buClr>
          <a:srgbClr val="CF1C21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627063" indent="-176213" algn="l" rtl="0" eaLnBrk="0" fontAlgn="base" hangingPunct="0">
        <a:spcBef>
          <a:spcPct val="20000"/>
        </a:spcBef>
        <a:spcAft>
          <a:spcPct val="0"/>
        </a:spcAft>
        <a:buClr>
          <a:srgbClr val="CF1C21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627063" indent="-176213" algn="l" rtl="0" eaLnBrk="0" fontAlgn="base" hangingPunct="0">
        <a:spcBef>
          <a:spcPct val="20000"/>
        </a:spcBef>
        <a:spcAft>
          <a:spcPct val="0"/>
        </a:spcAft>
        <a:buClr>
          <a:srgbClr val="CF1C21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627063" indent="-176213" algn="l" rtl="0" eaLnBrk="0" fontAlgn="base" hangingPunct="0">
        <a:spcBef>
          <a:spcPct val="20000"/>
        </a:spcBef>
        <a:spcAft>
          <a:spcPct val="0"/>
        </a:spcAft>
        <a:buClr>
          <a:srgbClr val="CF1C21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 smtClean="0"/>
              <a:t>«</a:t>
            </a:r>
            <a:r>
              <a:rPr lang="ar-SA" dirty="0"/>
              <a:t>الجميع تحت سقف واحد</a:t>
            </a:r>
            <a:r>
              <a:rPr lang="nb-NO" dirty="0" smtClean="0"/>
              <a:t>»</a:t>
            </a:r>
            <a:endParaRPr lang="nb-N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SA" dirty="0"/>
              <a:t>أماكن اللجوء </a:t>
            </a:r>
            <a:endParaRPr lang="en-US" dirty="0" smtClean="0"/>
          </a:p>
          <a:p>
            <a:r>
              <a:rPr lang="ar-SA" dirty="0" smtClean="0"/>
              <a:t>والاستيطان </a:t>
            </a:r>
            <a:r>
              <a:rPr lang="ar-SA" dirty="0"/>
              <a:t>الدامجة للإعاقة في حالات الطوارئ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82749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/>
              <a:t>إعادة النظر في السيناريو مع مزيد من المعلومات في شكل مشروع مقترح، في جلسة عامة أو لكل مجموعة (5 دقائق)</a:t>
            </a:r>
            <a:r>
              <a:rPr lang="en-US" dirty="0"/>
              <a:t>.</a:t>
            </a:r>
          </a:p>
          <a:p>
            <a:pPr marL="0" indent="0" algn="r" rtl="1">
              <a:buNone/>
            </a:pPr>
            <a:endParaRPr lang="en-US" dirty="0"/>
          </a:p>
          <a:p>
            <a:pPr algn="r" rtl="1"/>
            <a:r>
              <a:rPr lang="ar-SA" dirty="0" smtClean="0"/>
              <a:t>اطلب </a:t>
            </a:r>
            <a:r>
              <a:rPr lang="ar-SA" dirty="0"/>
              <a:t>من المجموعات أن تقترح مخرجات وأنشطة محددة لتلبية احتياجات اللجوء في حالات الطوارئ والتعافي للسكان المتضررين، بمن فيهم الأشخاص ذوو الإعاقة (30 دقيقة)</a:t>
            </a:r>
            <a:r>
              <a:rPr lang="en-US" dirty="0"/>
              <a:t>.</a:t>
            </a:r>
          </a:p>
          <a:p>
            <a:pPr marL="0" indent="0" algn="r" rtl="1">
              <a:buNone/>
            </a:pPr>
            <a:endParaRPr lang="en-US" dirty="0"/>
          </a:p>
          <a:p>
            <a:pPr algn="r" rtl="1"/>
            <a:r>
              <a:rPr lang="ar-SA" dirty="0" smtClean="0"/>
              <a:t>حدد </a:t>
            </a:r>
            <a:r>
              <a:rPr lang="ar-SA" dirty="0"/>
              <a:t>أي موارد إضافية مطلوبة لتحقيق هذا الإدماج.</a:t>
            </a:r>
            <a:endParaRPr lang="en-US" dirty="0"/>
          </a:p>
          <a:p>
            <a:pPr algn="r" rtl="1"/>
            <a:endParaRPr lang="nb-NO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sv-SE" sz="2400" dirty="0">
                <a:solidFill>
                  <a:srgbClr val="000000"/>
                </a:solidFill>
              </a:rPr>
              <a:t> 4.2</a:t>
            </a:r>
            <a:r>
              <a:rPr lang="ar-SA" dirty="0">
                <a:solidFill>
                  <a:srgbClr val="000000"/>
                </a:solidFill>
              </a:rPr>
              <a:t>التمرين 2 (60 دقيقة)</a:t>
            </a:r>
            <a:endParaRPr lang="nb-NO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7505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/>
              <a:t>ما لم تكن الأنشطة مخطط لها أن تكون دامجة، مع ميزانية مخصصة لإمكانية الوصول، فإنك سوف تواجه قيودا أثناء التنفيذ تمنع تكافؤ الفرص للأشخاص ذوي الإعاقة</a:t>
            </a:r>
            <a:r>
              <a:rPr lang="en-US" dirty="0"/>
              <a:t>.</a:t>
            </a:r>
          </a:p>
          <a:p>
            <a:pPr marL="0" indent="0" algn="r" rtl="1">
              <a:buNone/>
            </a:pPr>
            <a:endParaRPr lang="en-US" dirty="0"/>
          </a:p>
          <a:p>
            <a:pPr algn="r" rtl="1"/>
            <a:r>
              <a:rPr lang="ar-SA" dirty="0" smtClean="0"/>
              <a:t>إذا </a:t>
            </a:r>
            <a:r>
              <a:rPr lang="ar-SA" dirty="0"/>
              <a:t>كنا غير متأكدين من كيفية تحديد الأولويات لاستخدام الأموال، فمن الأفضل أن تكون أكثر توجهاً نحو مستفيدين ضعفاء من أن تكون أقل إدماجاً</a:t>
            </a:r>
            <a:r>
              <a:rPr lang="en-US" dirty="0"/>
              <a:t>.</a:t>
            </a:r>
          </a:p>
          <a:p>
            <a:pPr marL="0" indent="0" algn="r" rtl="1">
              <a:buNone/>
            </a:pPr>
            <a:endParaRPr lang="en-US" dirty="0"/>
          </a:p>
          <a:p>
            <a:pPr algn="r" rtl="1"/>
            <a:r>
              <a:rPr lang="ar-SA" dirty="0" smtClean="0"/>
              <a:t>ضع </a:t>
            </a:r>
            <a:r>
              <a:rPr lang="ar-SA" dirty="0"/>
              <a:t>في اعتبارك كيفية رصد التأثير، وما يمكن أن تكون المؤشرات المتعلقة بإدماج الإعاقة أثناء تنفيذ المشروع</a:t>
            </a:r>
            <a:r>
              <a:rPr lang="en-US" dirty="0"/>
              <a:t>.</a:t>
            </a:r>
          </a:p>
          <a:p>
            <a:pPr lvl="0" algn="r" rtl="1"/>
            <a:endParaRPr lang="nb-NO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sv-SE" sz="2400" dirty="0">
                <a:solidFill>
                  <a:srgbClr val="000000"/>
                </a:solidFill>
              </a:rPr>
              <a:t> 4.3</a:t>
            </a:r>
            <a:r>
              <a:rPr lang="ar-SA" dirty="0">
                <a:solidFill>
                  <a:srgbClr val="000000"/>
                </a:solidFill>
              </a:rPr>
              <a:t>ملخص (15 دقيقة)</a:t>
            </a:r>
            <a:endParaRPr lang="nb-NO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988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rtl="1"/>
            <a:r>
              <a:rPr lang="ar-SA" dirty="0"/>
              <a:t>الجلسة 4: التخطيط </a:t>
            </a:r>
            <a:r>
              <a:rPr lang="ar-SA" dirty="0" smtClean="0"/>
              <a:t>للاستجابة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ar-SA" dirty="0" smtClean="0"/>
              <a:t> </a:t>
            </a:r>
            <a:r>
              <a:rPr lang="ar-SA" dirty="0"/>
              <a:t>الدامجة للجوء والاستيطان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1"/>
            <a:r>
              <a:rPr lang="en-US" dirty="0" smtClean="0"/>
              <a:t>)</a:t>
            </a:r>
            <a:r>
              <a:rPr lang="ar-SA" dirty="0" smtClean="0"/>
              <a:t>90 دقيقة</a:t>
            </a:r>
            <a:r>
              <a:rPr lang="en-US" dirty="0" smtClean="0"/>
              <a:t>(</a:t>
            </a:r>
            <a:endParaRPr lang="nb-NO" b="0" dirty="0"/>
          </a:p>
        </p:txBody>
      </p:sp>
    </p:spTree>
    <p:extLst>
      <p:ext uri="{BB962C8B-B14F-4D97-AF65-F5344CB8AC3E}">
        <p14:creationId xmlns:p14="http://schemas.microsoft.com/office/powerpoint/2010/main" val="393321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/>
              <a:t>فهم الروابط الأساسية بين التقييم والتخطيط للاستجابة لحالات الطوارئ والتعافي المبكر للأشخاص ذوي الإعاقة</a:t>
            </a:r>
            <a:r>
              <a:rPr lang="en-US" dirty="0" smtClean="0"/>
              <a:t>.</a:t>
            </a:r>
          </a:p>
          <a:p>
            <a:pPr marL="0" indent="0" algn="r" rtl="1">
              <a:buNone/>
            </a:pPr>
            <a:endParaRPr lang="en-US" dirty="0"/>
          </a:p>
          <a:p>
            <a:pPr algn="r" rtl="1"/>
            <a:r>
              <a:rPr lang="ar-SA" dirty="0" smtClean="0"/>
              <a:t> </a:t>
            </a:r>
            <a:r>
              <a:rPr lang="en-US" dirty="0" smtClean="0"/>
              <a:t> </a:t>
            </a:r>
            <a:r>
              <a:rPr lang="ar-SA" dirty="0"/>
              <a:t>تحدید قضايا الإعاقة الأساسية لإدراجها ضمن النداءات والمشاريع المقترحة</a:t>
            </a:r>
            <a:r>
              <a:rPr lang="en-US" dirty="0"/>
              <a:t>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LB" dirty="0"/>
              <a:t>أهداف الجلسة الرابعة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60058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sv-SE" sz="2000" dirty="0" smtClean="0">
                <a:solidFill>
                  <a:srgbClr val="C00000"/>
                </a:solidFill>
              </a:rPr>
              <a:t>  4.1</a:t>
            </a:r>
            <a:r>
              <a:rPr lang="ar-SA" dirty="0" smtClean="0"/>
              <a:t>تطوير </a:t>
            </a:r>
            <a:r>
              <a:rPr lang="ar-SA" dirty="0"/>
              <a:t>المشاريع الدامجة للإعاقة (15 دقيقة</a:t>
            </a:r>
            <a:r>
              <a:rPr lang="ar-SA" dirty="0" smtClean="0"/>
              <a:t>)</a:t>
            </a:r>
            <a:endParaRPr lang="en-US" dirty="0" smtClean="0"/>
          </a:p>
          <a:p>
            <a:pPr marL="0" indent="0" algn="r" rtl="1">
              <a:buNone/>
            </a:pPr>
            <a:endParaRPr lang="sv-SE" dirty="0" smtClean="0"/>
          </a:p>
          <a:p>
            <a:pPr marL="0" indent="0" algn="r" rtl="1">
              <a:buNone/>
            </a:pPr>
            <a:r>
              <a:rPr lang="sv-SE" sz="2000" dirty="0" smtClean="0">
                <a:solidFill>
                  <a:srgbClr val="C00000"/>
                </a:solidFill>
              </a:rPr>
              <a:t>  4.2</a:t>
            </a:r>
            <a:r>
              <a:rPr lang="ar-SA" dirty="0" smtClean="0"/>
              <a:t>التمرين 2 (60 دقيقة)</a:t>
            </a:r>
            <a:endParaRPr lang="en-US" dirty="0" smtClean="0"/>
          </a:p>
          <a:p>
            <a:pPr marL="0" indent="0" algn="r" rtl="1">
              <a:buNone/>
            </a:pPr>
            <a:endParaRPr lang="sv-SE" dirty="0" smtClean="0"/>
          </a:p>
          <a:p>
            <a:pPr marL="0" indent="0" algn="r" rtl="1">
              <a:buNone/>
            </a:pPr>
            <a:r>
              <a:rPr lang="sv-SE" sz="2000" dirty="0" smtClean="0">
                <a:solidFill>
                  <a:srgbClr val="C00000"/>
                </a:solidFill>
              </a:rPr>
              <a:t>  4.3</a:t>
            </a:r>
            <a:r>
              <a:rPr lang="ar-SA" dirty="0" smtClean="0"/>
              <a:t>ملخص </a:t>
            </a:r>
            <a:r>
              <a:rPr lang="ar-SA" dirty="0"/>
              <a:t>(15 </a:t>
            </a:r>
            <a:r>
              <a:rPr lang="ar-SA" dirty="0" smtClean="0"/>
              <a:t>دقيقة)</a:t>
            </a:r>
            <a:endParaRPr lang="sv-SE" dirty="0" smtClean="0"/>
          </a:p>
          <a:p>
            <a:pPr marL="0" indent="0" algn="r" rtl="1">
              <a:buNone/>
            </a:pPr>
            <a:endParaRPr lang="nb-NO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LB" dirty="0"/>
              <a:t>نظرة عامة للجلسة الرابعة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42514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dirty="0"/>
          </a:p>
          <a:p>
            <a:endParaRPr lang="sv-SE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sv-SE" sz="2400" dirty="0">
                <a:solidFill>
                  <a:srgbClr val="000000"/>
                </a:solidFill>
              </a:rPr>
              <a:t> 4.1</a:t>
            </a:r>
            <a:r>
              <a:rPr lang="ar-SA" dirty="0">
                <a:solidFill>
                  <a:srgbClr val="000000"/>
                </a:solidFill>
              </a:rPr>
              <a:t>تطوير المشاريع الدامجة للإعاقة (15 دقيقة)</a:t>
            </a:r>
            <a:endParaRPr lang="nb-NO" dirty="0">
              <a:solidFill>
                <a:srgbClr val="000000"/>
              </a:solidFill>
            </a:endParaRPr>
          </a:p>
        </p:txBody>
      </p:sp>
      <p:pic>
        <p:nvPicPr>
          <p:cNvPr id="4" name="Picture 3" descr="A graphical representation of the Humanitarian Programme Cycle appears here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5" r="1102" b="7806"/>
          <a:stretch/>
        </p:blipFill>
        <p:spPr bwMode="auto">
          <a:xfrm>
            <a:off x="1043608" y="1628800"/>
            <a:ext cx="7298062" cy="41288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13137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88"/>
            <a:ext cx="9108504" cy="6092501"/>
          </a:xfrm>
        </p:spPr>
      </p:pic>
      <p:grpSp>
        <p:nvGrpSpPr>
          <p:cNvPr id="5" name="Group 4"/>
          <p:cNvGrpSpPr/>
          <p:nvPr/>
        </p:nvGrpSpPr>
        <p:grpSpPr>
          <a:xfrm>
            <a:off x="4139952" y="2564904"/>
            <a:ext cx="360040" cy="1800200"/>
            <a:chOff x="8748464" y="3356992"/>
            <a:chExt cx="360040" cy="1587056"/>
          </a:xfrm>
        </p:grpSpPr>
        <p:sp>
          <p:nvSpPr>
            <p:cNvPr id="6" name="Left Arrow 5"/>
            <p:cNvSpPr/>
            <p:nvPr/>
          </p:nvSpPr>
          <p:spPr>
            <a:xfrm>
              <a:off x="8748464" y="3356992"/>
              <a:ext cx="360040" cy="144016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sp>
          <p:nvSpPr>
            <p:cNvPr id="7" name="Left Arrow 6"/>
            <p:cNvSpPr/>
            <p:nvPr/>
          </p:nvSpPr>
          <p:spPr>
            <a:xfrm>
              <a:off x="8748464" y="4149080"/>
              <a:ext cx="360040" cy="144016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sp>
          <p:nvSpPr>
            <p:cNvPr id="8" name="Left Arrow 7"/>
            <p:cNvSpPr/>
            <p:nvPr/>
          </p:nvSpPr>
          <p:spPr>
            <a:xfrm>
              <a:off x="8748464" y="4800032"/>
              <a:ext cx="360040" cy="144016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</p:spTree>
    <p:extLst>
      <p:ext uri="{BB962C8B-B14F-4D97-AF65-F5344CB8AC3E}">
        <p14:creationId xmlns:p14="http://schemas.microsoft.com/office/powerpoint/2010/main" val="283683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470" y="1788991"/>
            <a:ext cx="7243025" cy="387225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dirty="0"/>
              <a:t>روابط أساسية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05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/>
              <a:t>شبكات الإعاقة – تأسيس أو تفعيل؟</a:t>
            </a:r>
            <a:endParaRPr lang="en-US" dirty="0"/>
          </a:p>
          <a:p>
            <a:pPr algn="r" rtl="1"/>
            <a:r>
              <a:rPr lang="ar-SA" dirty="0"/>
              <a:t>العمل مع المجموعات</a:t>
            </a:r>
            <a:r>
              <a:rPr lang="en-US" dirty="0" smtClean="0"/>
              <a:t>:</a:t>
            </a:r>
          </a:p>
          <a:p>
            <a:pPr lvl="1" algn="r" rtl="1"/>
            <a:r>
              <a:rPr lang="ar-SA" dirty="0"/>
              <a:t>آليات الإعاقة (</a:t>
            </a:r>
            <a:r>
              <a:rPr lang="en-US" dirty="0"/>
              <a:t>DVFP</a:t>
            </a:r>
            <a:r>
              <a:rPr lang="ar-SA" dirty="0"/>
              <a:t>)</a:t>
            </a:r>
            <a:endParaRPr lang="en-US" dirty="0"/>
          </a:p>
          <a:p>
            <a:pPr lvl="1" algn="r" rtl="1"/>
            <a:r>
              <a:rPr lang="ar-SA" dirty="0" smtClean="0"/>
              <a:t>مجموعة </a:t>
            </a:r>
            <a:r>
              <a:rPr lang="ar-SA" dirty="0"/>
              <a:t>الاتصال أو مسؤول الاتصال (حسب المقياس</a:t>
            </a:r>
            <a:r>
              <a:rPr lang="ar-SA" dirty="0" smtClean="0"/>
              <a:t>)</a:t>
            </a:r>
            <a:endParaRPr lang="en-US" dirty="0" smtClean="0"/>
          </a:p>
          <a:p>
            <a:pPr algn="r" rtl="1"/>
            <a:r>
              <a:rPr lang="ar-SA" dirty="0"/>
              <a:t>الإحالات والتعاون عبر </a:t>
            </a:r>
            <a:r>
              <a:rPr lang="ar-SA" dirty="0" smtClean="0"/>
              <a:t>القطاعات</a:t>
            </a:r>
            <a:endParaRPr lang="en-US" dirty="0" smtClean="0"/>
          </a:p>
          <a:p>
            <a:pPr lvl="1" algn="r" rtl="1"/>
            <a:r>
              <a:rPr lang="ar-SA" dirty="0"/>
              <a:t>لضمان "سلاسل متينة من إمكانية </a:t>
            </a:r>
            <a:r>
              <a:rPr lang="ar-SA" dirty="0" smtClean="0"/>
              <a:t>الوصول</a:t>
            </a:r>
            <a:r>
              <a:rPr lang="en-US" dirty="0" smtClean="0"/>
              <a:t>“</a:t>
            </a:r>
          </a:p>
          <a:p>
            <a:pPr lvl="1" algn="r" rtl="1"/>
            <a:r>
              <a:rPr lang="ar-SA" dirty="0"/>
              <a:t>لضمان خدمات محددة إضافية</a:t>
            </a:r>
            <a:endParaRPr lang="en-US" dirty="0" smtClean="0"/>
          </a:p>
          <a:p>
            <a:pPr algn="r" rtl="1"/>
            <a:r>
              <a:rPr lang="ar-SA" dirty="0"/>
              <a:t>نشر المبادئ التوجيهية ومعايير إمكانية الوصول المشتركة والمتفق عليها عبر القطاعات؟</a:t>
            </a:r>
            <a:endParaRPr lang="en-US" dirty="0"/>
          </a:p>
          <a:p>
            <a:pPr algn="r" rtl="1"/>
            <a:r>
              <a:rPr lang="ar-SA" dirty="0"/>
              <a:t>رصد متواصل</a:t>
            </a:r>
            <a:endParaRPr lang="nb-NO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dirty="0"/>
              <a:t>الإعاقة والتنسيق لحالات الطوارئ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01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 smtClean="0"/>
              <a:t>تسليط </a:t>
            </a:r>
            <a:r>
              <a:rPr lang="ar-SA" dirty="0"/>
              <a:t>الضوء على الإجراءات الأساسية </a:t>
            </a:r>
            <a:r>
              <a:rPr lang="ar-LB" dirty="0"/>
              <a:t>ل</a:t>
            </a:r>
            <a:r>
              <a:rPr lang="ar-SA" dirty="0"/>
              <a:t>تحديد (الأشخاص والعوائق)، والمشاركة (مجموعات التركيز، والاجتماعات، وتصميم الاستجابة)</a:t>
            </a:r>
            <a:endParaRPr lang="en-US" dirty="0"/>
          </a:p>
          <a:p>
            <a:pPr algn="r" rtl="1"/>
            <a:r>
              <a:rPr lang="ar-SA" dirty="0"/>
              <a:t>تأكد من أن الميزانيات تعكس الموارد اللازمة لإدماج الأشخاص ذوي الإعاقة</a:t>
            </a:r>
            <a:r>
              <a:rPr lang="en-US" dirty="0"/>
              <a:t>.</a:t>
            </a:r>
          </a:p>
          <a:p>
            <a:pPr lvl="1" algn="r" rtl="1"/>
            <a:r>
              <a:rPr lang="ar-SA" dirty="0"/>
              <a:t>العملية الدامجة تستغرق وقتا أطول، وتتطلب موظفين مدربين ومتفانين ... ولكن</a:t>
            </a:r>
            <a:r>
              <a:rPr lang="en-US" dirty="0" smtClean="0"/>
              <a:t>:</a:t>
            </a:r>
          </a:p>
          <a:p>
            <a:pPr lvl="1" algn="r" rtl="1"/>
            <a:r>
              <a:rPr lang="ar-SA" dirty="0" smtClean="0"/>
              <a:t>التكلفة </a:t>
            </a:r>
            <a:r>
              <a:rPr lang="ar-SA" dirty="0"/>
              <a:t>الإضافية للحلول الممكنة الوصول أقل بكثير إذا تم تضمينها من </a:t>
            </a:r>
            <a:r>
              <a:rPr lang="ar-SA" dirty="0" smtClean="0"/>
              <a:t>البداية</a:t>
            </a:r>
            <a:endParaRPr lang="nb-NO" dirty="0" smtClean="0"/>
          </a:p>
          <a:p>
            <a:pPr algn="r" rtl="1"/>
            <a:r>
              <a:rPr lang="ar-SA" dirty="0"/>
              <a:t>مداخلات التقييم بحاجة إلى مراجعة وتنقيح تدريجيا، والافتراضات يتعين التحقق منها، ولكن حتى من دون معلومات مفصلة، نعلم أن الإعاقة موجودة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dirty="0"/>
              <a:t>إدخال قضايا الإعاقة ضمن المشاريع المقترحة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34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IFRC_English</Template>
  <TotalTime>28449</TotalTime>
  <Words>453</Words>
  <Application>Microsoft Office PowerPoint</Application>
  <PresentationFormat>On-screen Show (4:3)</PresentationFormat>
  <Paragraphs>54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Arial Rounded MT Bold</vt:lpstr>
      <vt:lpstr>Calibri</vt:lpstr>
      <vt:lpstr>Helvetica</vt:lpstr>
      <vt:lpstr>Times New Roman</vt:lpstr>
      <vt:lpstr>Wingdings</vt:lpstr>
      <vt:lpstr>Office Theme</vt:lpstr>
      <vt:lpstr>«الجميع تحت سقف واحد»</vt:lpstr>
      <vt:lpstr>الجلسة 4: التخطيط للاستجابة  الدامجة للجوء والاستيطان</vt:lpstr>
      <vt:lpstr>أهداف الجلسة الرابعة</vt:lpstr>
      <vt:lpstr>نظرة عامة للجلسة الرابعة</vt:lpstr>
      <vt:lpstr> 4.1تطوير المشاريع الدامجة للإعاقة (15 دقيقة)</vt:lpstr>
      <vt:lpstr>PowerPoint Presentation</vt:lpstr>
      <vt:lpstr>روابط أساسية</vt:lpstr>
      <vt:lpstr>الإعاقة والتنسيق لحالات الطوارئ</vt:lpstr>
      <vt:lpstr>إدخال قضايا الإعاقة ضمن المشاريع المقترحة</vt:lpstr>
      <vt:lpstr> 4.2التمرين 2 (60 دقيقة)</vt:lpstr>
      <vt:lpstr> 4.3ملخص (15 دقيقة)</vt:lpstr>
    </vt:vector>
  </TitlesOfParts>
  <Company>IFRC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Shelter in disaster response</dc:title>
  <dc:creator>Miguel Urquia</dc:creator>
  <cp:lastModifiedBy>Windows User</cp:lastModifiedBy>
  <cp:revision>850</cp:revision>
  <cp:lastPrinted>2013-07-03T15:02:31Z</cp:lastPrinted>
  <dcterms:created xsi:type="dcterms:W3CDTF">2014-04-10T05:50:45Z</dcterms:created>
  <dcterms:modified xsi:type="dcterms:W3CDTF">2017-11-06T17:45:56Z</dcterms:modified>
</cp:coreProperties>
</file>